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80" r:id="rId4"/>
    <p:sldId id="281" r:id="rId5"/>
    <p:sldId id="282" r:id="rId6"/>
    <p:sldId id="283" r:id="rId7"/>
    <p:sldId id="268" r:id="rId8"/>
    <p:sldId id="269" r:id="rId9"/>
    <p:sldId id="270" r:id="rId10"/>
    <p:sldId id="271" r:id="rId11"/>
    <p:sldId id="272" r:id="rId12"/>
    <p:sldId id="273" r:id="rId13"/>
    <p:sldId id="275" r:id="rId14"/>
    <p:sldId id="274" r:id="rId15"/>
    <p:sldId id="258" r:id="rId16"/>
    <p:sldId id="259" r:id="rId17"/>
    <p:sldId id="260" r:id="rId18"/>
    <p:sldId id="263" r:id="rId19"/>
    <p:sldId id="261" r:id="rId20"/>
    <p:sldId id="276" r:id="rId21"/>
    <p:sldId id="262"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67" d="100"/>
          <a:sy n="67" d="100"/>
        </p:scale>
        <p:origin x="6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A6B5-BD98-4B0E-B7E9-E3906AD6CE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F59CE4-7F70-4174-8726-59E2EC49DF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04D5D-69A0-4483-8CE2-764BDBFB0C50}"/>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EE112209-7613-401C-95B9-8595FCF23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737CB-0683-4589-A883-3EFBFA5465D4}"/>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5099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DDFE-C98A-427E-8E1E-1160554EFA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BD5FB5-EFA7-4B60-8767-4F85D6B5AD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00AF1-F928-47C2-BD9F-F9BC9A6B8ADE}"/>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96F627AD-D067-4CB6-A79C-424BF1743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95BB8-356A-447E-A9C6-0F268B831B65}"/>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370830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A82C94-55C5-4024-8364-AC2A631B02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DF60B3-F5BF-40FA-B048-36D7C85AD5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551D8-BCDF-4F7C-85B2-F4EC0E117841}"/>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F03ACA35-B4BF-46B5-9735-D59D01B22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A0577-5AAA-4CEB-992C-E23BBBFFE637}"/>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52751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BB6C-4103-46D9-86B4-BB3CD3A0C8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5513B-FD9D-4A5D-84BD-8C7A7F196C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D1B34-6ECD-4DEA-82FD-03712C2C2A54}"/>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CF03537E-A16A-4036-8D6C-7692A0F12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A2698-2ABE-4273-AAB9-B3EFD52EE5BF}"/>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334438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E095-4B16-4056-97DE-566B64075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44B912-1A5B-4BFF-A947-4734D0A50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FFF7A3-365D-4F0C-A3D0-9C5505E6B73C}"/>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E7A98DF4-59A1-4791-9081-F70DEAA84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8BE1D-26EB-439D-B6B9-1CFBE9EA8584}"/>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35110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580B-AA56-4DAA-99B4-BC0C16CF6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E50E7D-4FD7-48C3-B525-CA3C82F51D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BBDBD2-8B18-4582-A328-AE75B81DB8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879F5-3686-4D09-984D-46CCA16D666E}"/>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6" name="Footer Placeholder 5">
            <a:extLst>
              <a:ext uri="{FF2B5EF4-FFF2-40B4-BE49-F238E27FC236}">
                <a16:creationId xmlns:a16="http://schemas.microsoft.com/office/drawing/2014/main" id="{CE24E7BE-789E-4C60-B0F8-FAEE7F2A1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36D73-165F-47D3-93B6-9454587E78E7}"/>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108683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3410-025C-48E4-A1B4-548EFEA12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8BE42E-2C60-4DB7-8BB0-E9E89631B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54FF11-65B2-4A48-8D58-838C0C35E1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938616-27FE-4D75-8673-A41DE4693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846028-9E5F-4811-BB8F-57D0607318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62E298-6395-4855-9C99-519358CD5B4D}"/>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8" name="Footer Placeholder 7">
            <a:extLst>
              <a:ext uri="{FF2B5EF4-FFF2-40B4-BE49-F238E27FC236}">
                <a16:creationId xmlns:a16="http://schemas.microsoft.com/office/drawing/2014/main" id="{075EF3CD-DAB5-442B-AF44-F9D98E2FC6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751CCC-EB71-4AEA-B894-240D003E0FDA}"/>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121374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CC9C-1925-48BD-A8C9-A7FFF50631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ED1B36-81A2-480A-83BF-1549D7380F50}"/>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4" name="Footer Placeholder 3">
            <a:extLst>
              <a:ext uri="{FF2B5EF4-FFF2-40B4-BE49-F238E27FC236}">
                <a16:creationId xmlns:a16="http://schemas.microsoft.com/office/drawing/2014/main" id="{CECBAE92-A92B-4DD9-9876-7912782D4B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426B88-5F5F-4E39-8F5E-777343CE006F}"/>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312818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B99B16-4291-40C0-A5AF-83C4AAE46420}"/>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3" name="Footer Placeholder 2">
            <a:extLst>
              <a:ext uri="{FF2B5EF4-FFF2-40B4-BE49-F238E27FC236}">
                <a16:creationId xmlns:a16="http://schemas.microsoft.com/office/drawing/2014/main" id="{AB2FE928-900B-4421-B765-49751B6D1F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370F06-B836-41D2-88A3-E5A0AA8E6463}"/>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353105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26E0-3AE2-468D-92FD-BC0E35051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731D8A-3496-4AE5-9920-124CA11FF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A463E5-8B4A-4062-B4F2-277D173AB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06442-73C4-43D7-A882-FC5689BACFF6}"/>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6" name="Footer Placeholder 5">
            <a:extLst>
              <a:ext uri="{FF2B5EF4-FFF2-40B4-BE49-F238E27FC236}">
                <a16:creationId xmlns:a16="http://schemas.microsoft.com/office/drawing/2014/main" id="{03838068-5A4B-4A33-9629-678258B53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BB214-5A40-46A9-B6D2-9E699387CF88}"/>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2301500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C99E-E545-44C2-8BB2-474071D23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12CCDB-B989-4331-91DD-D71D14E26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D48C28-500B-401E-A9A4-BDE98DBF1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48487B-30CC-44ED-BB9E-52DEA5DEF589}"/>
              </a:ext>
            </a:extLst>
          </p:cNvPr>
          <p:cNvSpPr>
            <a:spLocks noGrp="1"/>
          </p:cNvSpPr>
          <p:nvPr>
            <p:ph type="dt" sz="half" idx="10"/>
          </p:nvPr>
        </p:nvSpPr>
        <p:spPr/>
        <p:txBody>
          <a:bodyPr/>
          <a:lstStyle/>
          <a:p>
            <a:fld id="{3C1ECEA9-35E3-42FE-A2D9-7FEEBD025B8D}" type="datetimeFigureOut">
              <a:rPr lang="en-US" smtClean="0"/>
              <a:t>2/18/2018</a:t>
            </a:fld>
            <a:endParaRPr lang="en-US"/>
          </a:p>
        </p:txBody>
      </p:sp>
      <p:sp>
        <p:nvSpPr>
          <p:cNvPr id="6" name="Footer Placeholder 5">
            <a:extLst>
              <a:ext uri="{FF2B5EF4-FFF2-40B4-BE49-F238E27FC236}">
                <a16:creationId xmlns:a16="http://schemas.microsoft.com/office/drawing/2014/main" id="{2BEC8733-0658-412C-8DCF-687F4C2F73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6F395-CCE2-4CE5-ABE3-2C81A0E9A7D3}"/>
              </a:ext>
            </a:extLst>
          </p:cNvPr>
          <p:cNvSpPr>
            <a:spLocks noGrp="1"/>
          </p:cNvSpPr>
          <p:nvPr>
            <p:ph type="sldNum" sz="quarter" idx="12"/>
          </p:nvPr>
        </p:nvSpPr>
        <p:spPr/>
        <p:txBody>
          <a:bodyPr/>
          <a:lstStyle/>
          <a:p>
            <a:fld id="{A8A5D6C4-A0E5-4AA1-9601-5E50EA6B3909}" type="slidenum">
              <a:rPr lang="en-US" smtClean="0"/>
              <a:t>‹#›</a:t>
            </a:fld>
            <a:endParaRPr lang="en-US"/>
          </a:p>
        </p:txBody>
      </p:sp>
    </p:spTree>
    <p:extLst>
      <p:ext uri="{BB962C8B-B14F-4D97-AF65-F5344CB8AC3E}">
        <p14:creationId xmlns:p14="http://schemas.microsoft.com/office/powerpoint/2010/main" val="2182673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3976F-DF87-4433-9E89-F8A4FA026C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E55A8B-F1B7-4095-A286-A2215615C3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169E9-4D15-490E-8B2C-F3D5296FD7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ECEA9-35E3-42FE-A2D9-7FEEBD025B8D}" type="datetimeFigureOut">
              <a:rPr lang="en-US" smtClean="0"/>
              <a:t>2/18/2018</a:t>
            </a:fld>
            <a:endParaRPr lang="en-US"/>
          </a:p>
        </p:txBody>
      </p:sp>
      <p:sp>
        <p:nvSpPr>
          <p:cNvPr id="5" name="Footer Placeholder 4">
            <a:extLst>
              <a:ext uri="{FF2B5EF4-FFF2-40B4-BE49-F238E27FC236}">
                <a16:creationId xmlns:a16="http://schemas.microsoft.com/office/drawing/2014/main" id="{6D600BC9-2D1B-4446-8008-D16A37AC3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41CBD0-7BCF-42D4-9DEF-C06E5ABEFA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5D6C4-A0E5-4AA1-9601-5E50EA6B3909}" type="slidenum">
              <a:rPr lang="en-US" smtClean="0"/>
              <a:t>‹#›</a:t>
            </a:fld>
            <a:endParaRPr lang="en-US"/>
          </a:p>
        </p:txBody>
      </p:sp>
    </p:spTree>
    <p:extLst>
      <p:ext uri="{BB962C8B-B14F-4D97-AF65-F5344CB8AC3E}">
        <p14:creationId xmlns:p14="http://schemas.microsoft.com/office/powerpoint/2010/main" val="2036515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dn.automationdirect.com/static/manuals/c0userm/c0userm.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8DB7-D03C-4CD3-9180-464DF4C06182}"/>
              </a:ext>
            </a:extLst>
          </p:cNvPr>
          <p:cNvSpPr>
            <a:spLocks noGrp="1"/>
          </p:cNvSpPr>
          <p:nvPr>
            <p:ph type="ctrTitle"/>
          </p:nvPr>
        </p:nvSpPr>
        <p:spPr/>
        <p:txBody>
          <a:bodyPr/>
          <a:lstStyle/>
          <a:p>
            <a:r>
              <a:rPr lang="en-US" dirty="0"/>
              <a:t>PLC Irrigation Controller</a:t>
            </a:r>
          </a:p>
        </p:txBody>
      </p:sp>
      <p:sp>
        <p:nvSpPr>
          <p:cNvPr id="3" name="Subtitle 2">
            <a:extLst>
              <a:ext uri="{FF2B5EF4-FFF2-40B4-BE49-F238E27FC236}">
                <a16:creationId xmlns:a16="http://schemas.microsoft.com/office/drawing/2014/main" id="{1C3BCB6C-7DDD-4ECA-B100-2D7E8567FA7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20557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CB7C-6DD3-4C4C-B385-74F530AA2A28}"/>
              </a:ext>
            </a:extLst>
          </p:cNvPr>
          <p:cNvSpPr>
            <a:spLocks noGrp="1"/>
          </p:cNvSpPr>
          <p:nvPr>
            <p:ph type="title"/>
          </p:nvPr>
        </p:nvSpPr>
        <p:spPr/>
        <p:txBody>
          <a:bodyPr/>
          <a:lstStyle/>
          <a:p>
            <a:r>
              <a:rPr lang="en-US" dirty="0"/>
              <a:t>Enclosure Design has proven resilient</a:t>
            </a:r>
          </a:p>
        </p:txBody>
      </p:sp>
      <p:sp>
        <p:nvSpPr>
          <p:cNvPr id="3" name="Content Placeholder 2">
            <a:extLst>
              <a:ext uri="{FF2B5EF4-FFF2-40B4-BE49-F238E27FC236}">
                <a16:creationId xmlns:a16="http://schemas.microsoft.com/office/drawing/2014/main" id="{7AA1AEFE-52A9-4BA0-9DE0-7B6EAD0751BE}"/>
              </a:ext>
            </a:extLst>
          </p:cNvPr>
          <p:cNvSpPr>
            <a:spLocks noGrp="1"/>
          </p:cNvSpPr>
          <p:nvPr>
            <p:ph idx="1"/>
          </p:nvPr>
        </p:nvSpPr>
        <p:spPr>
          <a:xfrm>
            <a:off x="838200" y="1825626"/>
            <a:ext cx="10515600" cy="1119528"/>
          </a:xfrm>
        </p:spPr>
        <p:txBody>
          <a:bodyPr/>
          <a:lstStyle/>
          <a:p>
            <a:r>
              <a:rPr lang="en-US" dirty="0"/>
              <a:t>The Enclosure Design has been used for over 4 years.  And survived a snow storm</a:t>
            </a:r>
          </a:p>
        </p:txBody>
      </p:sp>
      <p:pic>
        <p:nvPicPr>
          <p:cNvPr id="4" name="Picture 4">
            <a:extLst>
              <a:ext uri="{FF2B5EF4-FFF2-40B4-BE49-F238E27FC236}">
                <a16:creationId xmlns:a16="http://schemas.microsoft.com/office/drawing/2014/main" id="{6EF3BF70-49EA-49AB-97E5-24F8B7AED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551" y="2609057"/>
            <a:ext cx="3905250" cy="39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04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33E1-3800-409F-A069-AD498B88248D}"/>
              </a:ext>
            </a:extLst>
          </p:cNvPr>
          <p:cNvSpPr>
            <a:spLocks noGrp="1"/>
          </p:cNvSpPr>
          <p:nvPr>
            <p:ph type="title"/>
          </p:nvPr>
        </p:nvSpPr>
        <p:spPr/>
        <p:txBody>
          <a:bodyPr/>
          <a:lstStyle/>
          <a:p>
            <a:r>
              <a:rPr lang="en-US" dirty="0"/>
              <a:t>Enclosure Design Continued</a:t>
            </a:r>
          </a:p>
        </p:txBody>
      </p:sp>
      <p:sp>
        <p:nvSpPr>
          <p:cNvPr id="3" name="Content Placeholder 2">
            <a:extLst>
              <a:ext uri="{FF2B5EF4-FFF2-40B4-BE49-F238E27FC236}">
                <a16:creationId xmlns:a16="http://schemas.microsoft.com/office/drawing/2014/main" id="{D9B36C47-2E23-4E75-B419-077549D9518A}"/>
              </a:ext>
            </a:extLst>
          </p:cNvPr>
          <p:cNvSpPr>
            <a:spLocks noGrp="1"/>
          </p:cNvSpPr>
          <p:nvPr>
            <p:ph idx="1"/>
          </p:nvPr>
        </p:nvSpPr>
        <p:spPr>
          <a:xfrm>
            <a:off x="838200" y="1825625"/>
            <a:ext cx="10515600" cy="1040991"/>
          </a:xfrm>
        </p:spPr>
        <p:txBody>
          <a:bodyPr/>
          <a:lstStyle/>
          <a:p>
            <a:r>
              <a:rPr lang="en-US" dirty="0"/>
              <a:t>Attached Two DIN Rails as shown in the picture below.  Exact position of the DIN Rails is dependent upon the enclosure selected.</a:t>
            </a:r>
          </a:p>
        </p:txBody>
      </p:sp>
      <p:pic>
        <p:nvPicPr>
          <p:cNvPr id="5" name="Picture 4">
            <a:extLst>
              <a:ext uri="{FF2B5EF4-FFF2-40B4-BE49-F238E27FC236}">
                <a16:creationId xmlns:a16="http://schemas.microsoft.com/office/drawing/2014/main" id="{7A73B82E-7066-4CBC-873A-AD60650D9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775" y="2928939"/>
            <a:ext cx="2253719" cy="3447211"/>
          </a:xfrm>
          <a:prstGeom prst="rect">
            <a:avLst/>
          </a:prstGeom>
        </p:spPr>
      </p:pic>
    </p:spTree>
    <p:extLst>
      <p:ext uri="{BB962C8B-B14F-4D97-AF65-F5344CB8AC3E}">
        <p14:creationId xmlns:p14="http://schemas.microsoft.com/office/powerpoint/2010/main" val="234653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C72E-B2EC-4B69-91BA-220EB5EA3C71}"/>
              </a:ext>
            </a:extLst>
          </p:cNvPr>
          <p:cNvSpPr>
            <a:spLocks noGrp="1"/>
          </p:cNvSpPr>
          <p:nvPr>
            <p:ph type="title"/>
          </p:nvPr>
        </p:nvSpPr>
        <p:spPr/>
        <p:txBody>
          <a:bodyPr/>
          <a:lstStyle/>
          <a:p>
            <a:r>
              <a:rPr lang="en-US" dirty="0"/>
              <a:t>Enclosure Design Continued</a:t>
            </a:r>
          </a:p>
        </p:txBody>
      </p:sp>
      <p:sp>
        <p:nvSpPr>
          <p:cNvPr id="3" name="Content Placeholder 2">
            <a:extLst>
              <a:ext uri="{FF2B5EF4-FFF2-40B4-BE49-F238E27FC236}">
                <a16:creationId xmlns:a16="http://schemas.microsoft.com/office/drawing/2014/main" id="{2EA01834-649C-4A8C-A1C1-E28E5A7C4DEA}"/>
              </a:ext>
            </a:extLst>
          </p:cNvPr>
          <p:cNvSpPr>
            <a:spLocks noGrp="1"/>
          </p:cNvSpPr>
          <p:nvPr>
            <p:ph idx="1"/>
          </p:nvPr>
        </p:nvSpPr>
        <p:spPr>
          <a:xfrm>
            <a:off x="838200" y="1825625"/>
            <a:ext cx="10515600" cy="2129295"/>
          </a:xfrm>
        </p:spPr>
        <p:txBody>
          <a:bodyPr/>
          <a:lstStyle/>
          <a:p>
            <a:r>
              <a:rPr lang="en-US" dirty="0"/>
              <a:t>Punch out three ½ cable conduits and attach cable retainers.</a:t>
            </a:r>
          </a:p>
          <a:p>
            <a:r>
              <a:rPr lang="en-US" dirty="0"/>
              <a:t>The first punch out cable is 7 strand 18 gauge sprinkler wire.</a:t>
            </a:r>
          </a:p>
          <a:p>
            <a:r>
              <a:rPr lang="en-US" dirty="0"/>
              <a:t>The second and third punch out cable is 13 strand 18 gauge sprinkler wire.</a:t>
            </a:r>
          </a:p>
        </p:txBody>
      </p:sp>
      <p:pic>
        <p:nvPicPr>
          <p:cNvPr id="5" name="Picture 4">
            <a:extLst>
              <a:ext uri="{FF2B5EF4-FFF2-40B4-BE49-F238E27FC236}">
                <a16:creationId xmlns:a16="http://schemas.microsoft.com/office/drawing/2014/main" id="{8E272085-1226-4B2A-92F9-3D2587CB5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604" y="3314699"/>
            <a:ext cx="6229461" cy="3443289"/>
          </a:xfrm>
          <a:prstGeom prst="rect">
            <a:avLst/>
          </a:prstGeom>
        </p:spPr>
      </p:pic>
    </p:spTree>
    <p:extLst>
      <p:ext uri="{BB962C8B-B14F-4D97-AF65-F5344CB8AC3E}">
        <p14:creationId xmlns:p14="http://schemas.microsoft.com/office/powerpoint/2010/main" val="3680548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E5F5-82A7-4426-A219-3E0E7BCDF27B}"/>
              </a:ext>
            </a:extLst>
          </p:cNvPr>
          <p:cNvSpPr>
            <a:spLocks noGrp="1"/>
          </p:cNvSpPr>
          <p:nvPr>
            <p:ph type="title"/>
          </p:nvPr>
        </p:nvSpPr>
        <p:spPr/>
        <p:txBody>
          <a:bodyPr/>
          <a:lstStyle/>
          <a:p>
            <a:r>
              <a:rPr lang="en-US" dirty="0"/>
              <a:t>Populate Components on Din Rail</a:t>
            </a:r>
          </a:p>
        </p:txBody>
      </p:sp>
      <p:sp>
        <p:nvSpPr>
          <p:cNvPr id="6" name="Picture Placeholder 5">
            <a:extLst>
              <a:ext uri="{FF2B5EF4-FFF2-40B4-BE49-F238E27FC236}">
                <a16:creationId xmlns:a16="http://schemas.microsoft.com/office/drawing/2014/main" id="{D4EFC43A-413A-459F-B871-8BFABCE03E77}"/>
              </a:ext>
            </a:extLst>
          </p:cNvPr>
          <p:cNvSpPr>
            <a:spLocks noGrp="1"/>
          </p:cNvSpPr>
          <p:nvPr>
            <p:ph type="pic" idx="1"/>
          </p:nvPr>
        </p:nvSpPr>
        <p:spPr/>
      </p:sp>
      <p:sp>
        <p:nvSpPr>
          <p:cNvPr id="7" name="Text Placeholder 6">
            <a:extLst>
              <a:ext uri="{FF2B5EF4-FFF2-40B4-BE49-F238E27FC236}">
                <a16:creationId xmlns:a16="http://schemas.microsoft.com/office/drawing/2014/main" id="{56843CEE-D57E-47DF-8AA8-AD2D6C1871C5}"/>
              </a:ext>
            </a:extLst>
          </p:cNvPr>
          <p:cNvSpPr>
            <a:spLocks noGrp="1"/>
          </p:cNvSpPr>
          <p:nvPr>
            <p:ph type="body" sz="half" idx="2"/>
          </p:nvPr>
        </p:nvSpPr>
        <p:spPr/>
        <p:txBody>
          <a:bodyPr/>
          <a:lstStyle/>
          <a:p>
            <a:r>
              <a:rPr lang="en-US" dirty="0"/>
              <a:t>Din Rail in Middle</a:t>
            </a:r>
          </a:p>
          <a:p>
            <a:r>
              <a:rPr lang="en-US" dirty="0"/>
              <a:t>	3 unit Plc</a:t>
            </a:r>
          </a:p>
          <a:p>
            <a:r>
              <a:rPr lang="en-US" dirty="0"/>
              <a:t>              	Diode Terminal Block 1-11</a:t>
            </a:r>
          </a:p>
          <a:p>
            <a:r>
              <a:rPr lang="en-US" dirty="0"/>
              <a:t>Din Rail at Top</a:t>
            </a:r>
          </a:p>
          <a:p>
            <a:r>
              <a:rPr lang="en-US" dirty="0"/>
              <a:t>	8 input blocks + ground terminal</a:t>
            </a:r>
          </a:p>
          <a:p>
            <a:r>
              <a:rPr lang="en-US" dirty="0"/>
              <a:t>      	Diode Terminal Block 12-22</a:t>
            </a:r>
          </a:p>
        </p:txBody>
      </p:sp>
      <p:pic>
        <p:nvPicPr>
          <p:cNvPr id="5" name="Picture 4">
            <a:extLst>
              <a:ext uri="{FF2B5EF4-FFF2-40B4-BE49-F238E27FC236}">
                <a16:creationId xmlns:a16="http://schemas.microsoft.com/office/drawing/2014/main" id="{ED27D4B6-00E8-4394-BF3A-ECF04F86E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568" y="1464469"/>
            <a:ext cx="3096683" cy="4736579"/>
          </a:xfrm>
          <a:prstGeom prst="rect">
            <a:avLst/>
          </a:prstGeom>
        </p:spPr>
      </p:pic>
    </p:spTree>
    <p:extLst>
      <p:ext uri="{BB962C8B-B14F-4D97-AF65-F5344CB8AC3E}">
        <p14:creationId xmlns:p14="http://schemas.microsoft.com/office/powerpoint/2010/main" val="87665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40D3-0920-4288-A8B9-9A4D18E99F54}"/>
              </a:ext>
            </a:extLst>
          </p:cNvPr>
          <p:cNvSpPr>
            <a:spLocks noGrp="1"/>
          </p:cNvSpPr>
          <p:nvPr>
            <p:ph type="title"/>
          </p:nvPr>
        </p:nvSpPr>
        <p:spPr/>
        <p:txBody>
          <a:bodyPr/>
          <a:lstStyle/>
          <a:p>
            <a:r>
              <a:rPr lang="en-US" dirty="0"/>
              <a:t>Appendix B PLC Input Design</a:t>
            </a:r>
          </a:p>
        </p:txBody>
      </p:sp>
      <p:sp>
        <p:nvSpPr>
          <p:cNvPr id="3" name="Content Placeholder 2">
            <a:extLst>
              <a:ext uri="{FF2B5EF4-FFF2-40B4-BE49-F238E27FC236}">
                <a16:creationId xmlns:a16="http://schemas.microsoft.com/office/drawing/2014/main" id="{61F5F057-9514-4610-A694-0EE1C8DE4027}"/>
              </a:ext>
            </a:extLst>
          </p:cNvPr>
          <p:cNvSpPr>
            <a:spLocks noGrp="1"/>
          </p:cNvSpPr>
          <p:nvPr>
            <p:ph idx="1"/>
          </p:nvPr>
        </p:nvSpPr>
        <p:spPr/>
        <p:txBody>
          <a:bodyPr/>
          <a:lstStyle/>
          <a:p>
            <a:r>
              <a:rPr lang="en-US" dirty="0"/>
              <a:t>1. Recommended Layout for PLC Inputs</a:t>
            </a:r>
          </a:p>
          <a:p>
            <a:r>
              <a:rPr lang="en-US" dirty="0"/>
              <a:t>2. Actual Input Implementation</a:t>
            </a:r>
          </a:p>
          <a:p>
            <a:r>
              <a:rPr lang="en-US" dirty="0"/>
              <a:t>3. PLC Inputs are configured as sourcing</a:t>
            </a:r>
          </a:p>
          <a:p>
            <a:r>
              <a:rPr lang="en-US" dirty="0"/>
              <a:t>4. Performance Of PLC </a:t>
            </a:r>
            <a:r>
              <a:rPr lang="en-US" dirty="0" err="1"/>
              <a:t>opto</a:t>
            </a:r>
            <a:r>
              <a:rPr lang="en-US" dirty="0"/>
              <a:t> isolators</a:t>
            </a:r>
          </a:p>
          <a:p>
            <a:pPr lvl="1"/>
            <a:r>
              <a:rPr lang="en-US" dirty="0"/>
              <a:t>Impacts Voltage Threshold</a:t>
            </a:r>
          </a:p>
          <a:p>
            <a:pPr lvl="1"/>
            <a:r>
              <a:rPr lang="en-US" dirty="0"/>
              <a:t>Impacts Flow Meter Maximum Count</a:t>
            </a:r>
          </a:p>
        </p:txBody>
      </p:sp>
    </p:spTree>
    <p:extLst>
      <p:ext uri="{BB962C8B-B14F-4D97-AF65-F5344CB8AC3E}">
        <p14:creationId xmlns:p14="http://schemas.microsoft.com/office/powerpoint/2010/main" val="347498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A3A8-330A-4E15-ABBE-75475D0126B0}"/>
              </a:ext>
            </a:extLst>
          </p:cNvPr>
          <p:cNvSpPr>
            <a:spLocks noGrp="1"/>
          </p:cNvSpPr>
          <p:nvPr>
            <p:ph type="title"/>
          </p:nvPr>
        </p:nvSpPr>
        <p:spPr/>
        <p:txBody>
          <a:bodyPr/>
          <a:lstStyle/>
          <a:p>
            <a:r>
              <a:rPr lang="en-US" dirty="0"/>
              <a:t>Ideal Arrangement For Inputs</a:t>
            </a:r>
          </a:p>
        </p:txBody>
      </p:sp>
      <p:pic>
        <p:nvPicPr>
          <p:cNvPr id="7" name="Content Placeholder 6">
            <a:extLst>
              <a:ext uri="{FF2B5EF4-FFF2-40B4-BE49-F238E27FC236}">
                <a16:creationId xmlns:a16="http://schemas.microsoft.com/office/drawing/2014/main" id="{96A594EB-F232-46FA-855B-BEC969368F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5871" y="1825625"/>
            <a:ext cx="7920258" cy="4351338"/>
          </a:xfrm>
        </p:spPr>
      </p:pic>
    </p:spTree>
    <p:extLst>
      <p:ext uri="{BB962C8B-B14F-4D97-AF65-F5344CB8AC3E}">
        <p14:creationId xmlns:p14="http://schemas.microsoft.com/office/powerpoint/2010/main" val="168129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1D41-A565-49D9-99A0-EC4BBF24140A}"/>
              </a:ext>
            </a:extLst>
          </p:cNvPr>
          <p:cNvSpPr>
            <a:spLocks noGrp="1"/>
          </p:cNvSpPr>
          <p:nvPr>
            <p:ph type="title"/>
          </p:nvPr>
        </p:nvSpPr>
        <p:spPr/>
        <p:txBody>
          <a:bodyPr>
            <a:normAutofit fontScale="90000"/>
          </a:bodyPr>
          <a:lstStyle/>
          <a:p>
            <a:r>
              <a:rPr lang="en-US" dirty="0"/>
              <a:t>Actual Implementation for Inputs</a:t>
            </a:r>
            <a:br>
              <a:rPr lang="en-US" dirty="0"/>
            </a:br>
            <a:r>
              <a:rPr lang="en-US" dirty="0"/>
              <a:t>Extra 24 volt power supply would take an Extra Two Wires</a:t>
            </a:r>
          </a:p>
        </p:txBody>
      </p:sp>
      <p:pic>
        <p:nvPicPr>
          <p:cNvPr id="5" name="Content Placeholder 4">
            <a:extLst>
              <a:ext uri="{FF2B5EF4-FFF2-40B4-BE49-F238E27FC236}">
                <a16:creationId xmlns:a16="http://schemas.microsoft.com/office/drawing/2014/main" id="{76A2394B-2F91-484D-BF14-48F5ECA9FB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2163" y="1825625"/>
            <a:ext cx="4507673" cy="4351338"/>
          </a:xfrm>
        </p:spPr>
      </p:pic>
    </p:spTree>
    <p:extLst>
      <p:ext uri="{BB962C8B-B14F-4D97-AF65-F5344CB8AC3E}">
        <p14:creationId xmlns:p14="http://schemas.microsoft.com/office/powerpoint/2010/main" val="224668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6E68-4139-4C00-856D-D714928BC435}"/>
              </a:ext>
            </a:extLst>
          </p:cNvPr>
          <p:cNvSpPr>
            <a:spLocks noGrp="1"/>
          </p:cNvSpPr>
          <p:nvPr>
            <p:ph type="title"/>
          </p:nvPr>
        </p:nvSpPr>
        <p:spPr/>
        <p:txBody>
          <a:bodyPr/>
          <a:lstStyle/>
          <a:p>
            <a:r>
              <a:rPr lang="en-US" dirty="0"/>
              <a:t>Wiring of The PLC Inputs.</a:t>
            </a:r>
            <a:br>
              <a:rPr lang="en-US" dirty="0"/>
            </a:br>
            <a:r>
              <a:rPr lang="en-US" dirty="0"/>
              <a:t>Devices pull to ground</a:t>
            </a:r>
          </a:p>
        </p:txBody>
      </p:sp>
      <p:pic>
        <p:nvPicPr>
          <p:cNvPr id="5" name="Content Placeholder 4">
            <a:extLst>
              <a:ext uri="{FF2B5EF4-FFF2-40B4-BE49-F238E27FC236}">
                <a16:creationId xmlns:a16="http://schemas.microsoft.com/office/drawing/2014/main" id="{DE9DDC68-F03E-405D-AB12-A4A8CECF8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62652"/>
            <a:ext cx="10515600" cy="2677284"/>
          </a:xfrm>
        </p:spPr>
      </p:pic>
    </p:spTree>
    <p:extLst>
      <p:ext uri="{BB962C8B-B14F-4D97-AF65-F5344CB8AC3E}">
        <p14:creationId xmlns:p14="http://schemas.microsoft.com/office/powerpoint/2010/main" val="4094389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4AA1-C78F-4D8C-805C-B3FEEAE89EB5}"/>
              </a:ext>
            </a:extLst>
          </p:cNvPr>
          <p:cNvSpPr>
            <a:spLocks noGrp="1"/>
          </p:cNvSpPr>
          <p:nvPr>
            <p:ph type="title"/>
          </p:nvPr>
        </p:nvSpPr>
        <p:spPr/>
        <p:txBody>
          <a:bodyPr/>
          <a:lstStyle/>
          <a:p>
            <a:r>
              <a:rPr lang="en-US" dirty="0"/>
              <a:t>Catches pulses on order of 10000 Hz</a:t>
            </a:r>
            <a:br>
              <a:rPr lang="en-US" dirty="0"/>
            </a:br>
            <a:r>
              <a:rPr lang="en-US" dirty="0" err="1"/>
              <a:t>opto</a:t>
            </a:r>
            <a:r>
              <a:rPr lang="en-US" dirty="0"/>
              <a:t> isolators limit  </a:t>
            </a:r>
          </a:p>
        </p:txBody>
      </p:sp>
      <p:pic>
        <p:nvPicPr>
          <p:cNvPr id="5" name="Content Placeholder 4">
            <a:extLst>
              <a:ext uri="{FF2B5EF4-FFF2-40B4-BE49-F238E27FC236}">
                <a16:creationId xmlns:a16="http://schemas.microsoft.com/office/drawing/2014/main" id="{148B148E-EC8D-4D52-B29F-51B7203F1F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7241" y="1825625"/>
            <a:ext cx="3917518" cy="4351338"/>
          </a:xfrm>
        </p:spPr>
      </p:pic>
    </p:spTree>
    <p:extLst>
      <p:ext uri="{BB962C8B-B14F-4D97-AF65-F5344CB8AC3E}">
        <p14:creationId xmlns:p14="http://schemas.microsoft.com/office/powerpoint/2010/main" val="45437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A64B-5487-4C3A-BA70-6860A5D72908}"/>
              </a:ext>
            </a:extLst>
          </p:cNvPr>
          <p:cNvSpPr>
            <a:spLocks noGrp="1"/>
          </p:cNvSpPr>
          <p:nvPr>
            <p:ph type="title"/>
          </p:nvPr>
        </p:nvSpPr>
        <p:spPr/>
        <p:txBody>
          <a:bodyPr/>
          <a:lstStyle/>
          <a:p>
            <a:r>
              <a:rPr lang="en-US" dirty="0"/>
              <a:t>Appendix C Relay Drive Considerations</a:t>
            </a:r>
          </a:p>
        </p:txBody>
      </p:sp>
      <p:pic>
        <p:nvPicPr>
          <p:cNvPr id="5" name="Content Placeholder 4">
            <a:extLst>
              <a:ext uri="{FF2B5EF4-FFF2-40B4-BE49-F238E27FC236}">
                <a16:creationId xmlns:a16="http://schemas.microsoft.com/office/drawing/2014/main" id="{54FC34DB-0FF2-479E-8C06-6A864F33A4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692" y="1825625"/>
            <a:ext cx="8058615" cy="4351338"/>
          </a:xfrm>
        </p:spPr>
      </p:pic>
    </p:spTree>
    <p:extLst>
      <p:ext uri="{BB962C8B-B14F-4D97-AF65-F5344CB8AC3E}">
        <p14:creationId xmlns:p14="http://schemas.microsoft.com/office/powerpoint/2010/main" val="19537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664F-9E22-4E28-9DBE-3294C3502250}"/>
              </a:ext>
            </a:extLst>
          </p:cNvPr>
          <p:cNvSpPr>
            <a:spLocks noGrp="1"/>
          </p:cNvSpPr>
          <p:nvPr>
            <p:ph type="title"/>
          </p:nvPr>
        </p:nvSpPr>
        <p:spPr/>
        <p:txBody>
          <a:bodyPr/>
          <a:lstStyle/>
          <a:p>
            <a:r>
              <a:rPr lang="en-US" dirty="0"/>
              <a:t>PLC Irrigation Controller Description</a:t>
            </a:r>
          </a:p>
        </p:txBody>
      </p:sp>
      <p:sp>
        <p:nvSpPr>
          <p:cNvPr id="3" name="Content Placeholder 2">
            <a:extLst>
              <a:ext uri="{FF2B5EF4-FFF2-40B4-BE49-F238E27FC236}">
                <a16:creationId xmlns:a16="http://schemas.microsoft.com/office/drawing/2014/main" id="{AD395035-AC76-4C43-94C5-D9CAB2FB3531}"/>
              </a:ext>
            </a:extLst>
          </p:cNvPr>
          <p:cNvSpPr>
            <a:spLocks noGrp="1"/>
          </p:cNvSpPr>
          <p:nvPr>
            <p:ph idx="1"/>
          </p:nvPr>
        </p:nvSpPr>
        <p:spPr/>
        <p:txBody>
          <a:bodyPr/>
          <a:lstStyle/>
          <a:p>
            <a:r>
              <a:rPr lang="en-US" dirty="0"/>
              <a:t>The Irrigation Controller is my basic field irrigation controller.</a:t>
            </a:r>
          </a:p>
          <a:p>
            <a:pPr lvl="1"/>
            <a:r>
              <a:rPr lang="en-US" dirty="0"/>
              <a:t>22 Irrigation Controllers</a:t>
            </a:r>
          </a:p>
          <a:p>
            <a:pPr lvl="1"/>
            <a:r>
              <a:rPr lang="en-US" dirty="0"/>
              <a:t>(8) 24 Volt Digital Inputs</a:t>
            </a:r>
          </a:p>
          <a:p>
            <a:pPr lvl="1"/>
            <a:r>
              <a:rPr lang="en-US" dirty="0"/>
              <a:t>The first 4 digital inputs can be used as flow meter counters</a:t>
            </a:r>
          </a:p>
          <a:p>
            <a:pPr lvl="1"/>
            <a:r>
              <a:rPr lang="en-US" dirty="0"/>
              <a:t>The field installation is designed to be done without opening the enclosure.</a:t>
            </a:r>
          </a:p>
          <a:p>
            <a:r>
              <a:rPr lang="en-US" dirty="0"/>
              <a:t>Automation Direct C0-00DR-D plc</a:t>
            </a:r>
          </a:p>
          <a:p>
            <a:pPr lvl="1"/>
            <a:r>
              <a:rPr lang="en-US" dirty="0"/>
              <a:t>User Manual</a:t>
            </a:r>
          </a:p>
          <a:p>
            <a:pPr lvl="2"/>
            <a:r>
              <a:rPr lang="en-US" dirty="0">
                <a:hlinkClick r:id="rId2"/>
              </a:rPr>
              <a:t>https://cdn.automationdirect.com/static/manuals/c0userm/c0userm.html</a:t>
            </a:r>
            <a:endParaRPr lang="en-US" dirty="0"/>
          </a:p>
          <a:p>
            <a:endParaRPr lang="en-US" dirty="0"/>
          </a:p>
          <a:p>
            <a:pPr lvl="1"/>
            <a:endParaRPr lang="en-US" dirty="0"/>
          </a:p>
        </p:txBody>
      </p:sp>
    </p:spTree>
    <p:extLst>
      <p:ext uri="{BB962C8B-B14F-4D97-AF65-F5344CB8AC3E}">
        <p14:creationId xmlns:p14="http://schemas.microsoft.com/office/powerpoint/2010/main" val="1349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FE40-36CA-4FB2-92D1-3ACE18BDA691}"/>
              </a:ext>
            </a:extLst>
          </p:cNvPr>
          <p:cNvSpPr>
            <a:spLocks noGrp="1"/>
          </p:cNvSpPr>
          <p:nvPr>
            <p:ph type="title"/>
          </p:nvPr>
        </p:nvSpPr>
        <p:spPr/>
        <p:txBody>
          <a:bodyPr/>
          <a:lstStyle/>
          <a:p>
            <a:r>
              <a:rPr lang="en-US" dirty="0"/>
              <a:t>Relay Output Considerations</a:t>
            </a:r>
          </a:p>
        </p:txBody>
      </p:sp>
      <p:sp>
        <p:nvSpPr>
          <p:cNvPr id="3" name="Content Placeholder 2">
            <a:extLst>
              <a:ext uri="{FF2B5EF4-FFF2-40B4-BE49-F238E27FC236}">
                <a16:creationId xmlns:a16="http://schemas.microsoft.com/office/drawing/2014/main" id="{D4E9439A-413D-45E2-9FD6-29242924753A}"/>
              </a:ext>
            </a:extLst>
          </p:cNvPr>
          <p:cNvSpPr>
            <a:spLocks noGrp="1"/>
          </p:cNvSpPr>
          <p:nvPr>
            <p:ph idx="1"/>
          </p:nvPr>
        </p:nvSpPr>
        <p:spPr>
          <a:xfrm>
            <a:off x="838200" y="1418431"/>
            <a:ext cx="10515600" cy="1781969"/>
          </a:xfrm>
        </p:spPr>
        <p:txBody>
          <a:bodyPr/>
          <a:lstStyle/>
          <a:p>
            <a:r>
              <a:rPr lang="en-US" dirty="0"/>
              <a:t>The Circuit for the PLC Relay Drive is shown below.  The strength of the </a:t>
            </a:r>
            <a:r>
              <a:rPr lang="en-US" dirty="0" err="1"/>
              <a:t>transorb</a:t>
            </a:r>
            <a:r>
              <a:rPr lang="en-US" dirty="0"/>
              <a:t> is 20 J.  Automation Direct recommends</a:t>
            </a:r>
          </a:p>
          <a:p>
            <a:pPr lvl="1"/>
            <a:r>
              <a:rPr lang="en-US" dirty="0"/>
              <a:t> </a:t>
            </a:r>
            <a:r>
              <a:rPr lang="en-US" sz="1800" dirty="0"/>
              <a:t>Additional transient suppression should be used in both these examples. If you are unable to measure the transients generated by the connected loads of your control system, using additional transient suppression on all inductive loads would be the safest practice.</a:t>
            </a:r>
          </a:p>
        </p:txBody>
      </p:sp>
      <p:pic>
        <p:nvPicPr>
          <p:cNvPr id="5" name="Picture 4">
            <a:extLst>
              <a:ext uri="{FF2B5EF4-FFF2-40B4-BE49-F238E27FC236}">
                <a16:creationId xmlns:a16="http://schemas.microsoft.com/office/drawing/2014/main" id="{11A9AD3A-297B-408B-B468-705D1491C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030" y="3268321"/>
            <a:ext cx="6762750" cy="2914650"/>
          </a:xfrm>
          <a:prstGeom prst="rect">
            <a:avLst/>
          </a:prstGeom>
        </p:spPr>
      </p:pic>
    </p:spTree>
    <p:extLst>
      <p:ext uri="{BB962C8B-B14F-4D97-AF65-F5344CB8AC3E}">
        <p14:creationId xmlns:p14="http://schemas.microsoft.com/office/powerpoint/2010/main" val="61987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0BBF-3719-4A9C-9635-2EEF6A1D4FD5}"/>
              </a:ext>
            </a:extLst>
          </p:cNvPr>
          <p:cNvSpPr>
            <a:spLocks noGrp="1"/>
          </p:cNvSpPr>
          <p:nvPr>
            <p:ph type="title"/>
          </p:nvPr>
        </p:nvSpPr>
        <p:spPr/>
        <p:txBody>
          <a:bodyPr/>
          <a:lstStyle/>
          <a:p>
            <a:r>
              <a:rPr lang="en-US" dirty="0"/>
              <a:t>To Add Additional Relay Protection </a:t>
            </a:r>
            <a:br>
              <a:rPr lang="en-US" dirty="0"/>
            </a:br>
            <a:r>
              <a:rPr lang="en-US" dirty="0"/>
              <a:t>The following Terminal Block was added</a:t>
            </a:r>
          </a:p>
        </p:txBody>
      </p:sp>
      <p:pic>
        <p:nvPicPr>
          <p:cNvPr id="6" name="Content Placeholder 5">
            <a:extLst>
              <a:ext uri="{FF2B5EF4-FFF2-40B4-BE49-F238E27FC236}">
                <a16:creationId xmlns:a16="http://schemas.microsoft.com/office/drawing/2014/main" id="{64F064A3-A880-4B65-88A5-DCE2A6770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7150" y="2724944"/>
            <a:ext cx="4457700" cy="2552700"/>
          </a:xfrm>
        </p:spPr>
      </p:pic>
    </p:spTree>
    <p:extLst>
      <p:ext uri="{BB962C8B-B14F-4D97-AF65-F5344CB8AC3E}">
        <p14:creationId xmlns:p14="http://schemas.microsoft.com/office/powerpoint/2010/main" val="32097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9C81-1843-4041-8B34-865F4E940786}"/>
              </a:ext>
            </a:extLst>
          </p:cNvPr>
          <p:cNvSpPr>
            <a:spLocks noGrp="1"/>
          </p:cNvSpPr>
          <p:nvPr>
            <p:ph type="title"/>
          </p:nvPr>
        </p:nvSpPr>
        <p:spPr/>
        <p:txBody>
          <a:bodyPr>
            <a:normAutofit/>
          </a:bodyPr>
          <a:lstStyle/>
          <a:p>
            <a:r>
              <a:rPr lang="en-US" dirty="0"/>
              <a:t>Wiring Considerations</a:t>
            </a:r>
          </a:p>
        </p:txBody>
      </p:sp>
      <p:sp>
        <p:nvSpPr>
          <p:cNvPr id="3" name="Content Placeholder 2">
            <a:extLst>
              <a:ext uri="{FF2B5EF4-FFF2-40B4-BE49-F238E27FC236}">
                <a16:creationId xmlns:a16="http://schemas.microsoft.com/office/drawing/2014/main" id="{039D9C98-B145-40BB-8670-28D5EA06E7CA}"/>
              </a:ext>
            </a:extLst>
          </p:cNvPr>
          <p:cNvSpPr>
            <a:spLocks noGrp="1"/>
          </p:cNvSpPr>
          <p:nvPr>
            <p:ph idx="1"/>
          </p:nvPr>
        </p:nvSpPr>
        <p:spPr/>
        <p:txBody>
          <a:bodyPr/>
          <a:lstStyle/>
          <a:p>
            <a:r>
              <a:rPr lang="en-US" dirty="0"/>
              <a:t>In the field the sprinkler wire is 18 gauge</a:t>
            </a:r>
          </a:p>
          <a:p>
            <a:pPr lvl="1"/>
            <a:r>
              <a:rPr lang="en-US" dirty="0"/>
              <a:t>The current caring capacity is 2.3 amps</a:t>
            </a:r>
          </a:p>
          <a:p>
            <a:r>
              <a:rPr lang="en-US" dirty="0"/>
              <a:t>A solenoid short will cause 4 amps to flow through the system for as much as 15 seconds.</a:t>
            </a:r>
          </a:p>
          <a:p>
            <a:r>
              <a:rPr lang="en-US" dirty="0"/>
              <a:t>11 wires needed to be color coding</a:t>
            </a:r>
          </a:p>
          <a:p>
            <a:r>
              <a:rPr lang="en-US" dirty="0"/>
              <a:t>The wiring for the sprinkler lines inside the </a:t>
            </a:r>
            <a:r>
              <a:rPr lang="en-US" dirty="0" err="1"/>
              <a:t>chasis</a:t>
            </a:r>
            <a:r>
              <a:rPr lang="en-US" dirty="0"/>
              <a:t> was selected as 18 gauge wire.</a:t>
            </a:r>
          </a:p>
          <a:p>
            <a:r>
              <a:rPr lang="en-US" dirty="0"/>
              <a:t>Current </a:t>
            </a:r>
            <a:r>
              <a:rPr lang="en-US" dirty="0" err="1"/>
              <a:t>Carring</a:t>
            </a:r>
            <a:r>
              <a:rPr lang="en-US" dirty="0"/>
              <a:t> Capacity for various wire sizes can be found at</a:t>
            </a:r>
          </a:p>
          <a:p>
            <a:pPr lvl="1"/>
            <a:r>
              <a:rPr lang="en-US" dirty="0"/>
              <a:t>https://www.powerstream.com/Wire_Size.htm</a:t>
            </a:r>
          </a:p>
          <a:p>
            <a:pPr marL="457200" lvl="1" indent="0">
              <a:buNone/>
            </a:pPr>
            <a:endParaRPr lang="en-US" dirty="0"/>
          </a:p>
        </p:txBody>
      </p:sp>
    </p:spTree>
    <p:extLst>
      <p:ext uri="{BB962C8B-B14F-4D97-AF65-F5344CB8AC3E}">
        <p14:creationId xmlns:p14="http://schemas.microsoft.com/office/powerpoint/2010/main" val="328927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1130-F08A-4BB7-BFAC-6CEB688A6041}"/>
              </a:ext>
            </a:extLst>
          </p:cNvPr>
          <p:cNvSpPr>
            <a:spLocks noGrp="1"/>
          </p:cNvSpPr>
          <p:nvPr>
            <p:ph type="title"/>
          </p:nvPr>
        </p:nvSpPr>
        <p:spPr/>
        <p:txBody>
          <a:bodyPr/>
          <a:lstStyle/>
          <a:p>
            <a:r>
              <a:rPr lang="en-US" dirty="0"/>
              <a:t>Appendix E RS-485 Considerations</a:t>
            </a:r>
          </a:p>
        </p:txBody>
      </p:sp>
      <p:sp>
        <p:nvSpPr>
          <p:cNvPr id="3" name="Content Placeholder 2">
            <a:extLst>
              <a:ext uri="{FF2B5EF4-FFF2-40B4-BE49-F238E27FC236}">
                <a16:creationId xmlns:a16="http://schemas.microsoft.com/office/drawing/2014/main" id="{DA0A50D8-B78D-497A-BEEC-CAF2A62A3D93}"/>
              </a:ext>
            </a:extLst>
          </p:cNvPr>
          <p:cNvSpPr>
            <a:spLocks noGrp="1"/>
          </p:cNvSpPr>
          <p:nvPr>
            <p:ph idx="1"/>
          </p:nvPr>
        </p:nvSpPr>
        <p:spPr/>
        <p:txBody>
          <a:bodyPr/>
          <a:lstStyle/>
          <a:p>
            <a:r>
              <a:rPr lang="en-US" dirty="0"/>
              <a:t>Will be describe next week</a:t>
            </a:r>
          </a:p>
        </p:txBody>
      </p:sp>
    </p:spTree>
    <p:extLst>
      <p:ext uri="{BB962C8B-B14F-4D97-AF65-F5344CB8AC3E}">
        <p14:creationId xmlns:p14="http://schemas.microsoft.com/office/powerpoint/2010/main" val="427927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2CB3-0037-4BC4-8ED7-6F80A5351087}"/>
              </a:ext>
            </a:extLst>
          </p:cNvPr>
          <p:cNvSpPr>
            <a:spLocks noGrp="1"/>
          </p:cNvSpPr>
          <p:nvPr>
            <p:ph type="title"/>
          </p:nvPr>
        </p:nvSpPr>
        <p:spPr/>
        <p:txBody>
          <a:bodyPr/>
          <a:lstStyle/>
          <a:p>
            <a:r>
              <a:rPr lang="en-US" dirty="0"/>
              <a:t>Appendix F. Lighting Considerations</a:t>
            </a:r>
          </a:p>
        </p:txBody>
      </p:sp>
      <p:sp>
        <p:nvSpPr>
          <p:cNvPr id="3" name="Content Placeholder 2">
            <a:extLst>
              <a:ext uri="{FF2B5EF4-FFF2-40B4-BE49-F238E27FC236}">
                <a16:creationId xmlns:a16="http://schemas.microsoft.com/office/drawing/2014/main" id="{75A2C9D4-7B34-48B1-BA91-2812B2F5850B}"/>
              </a:ext>
            </a:extLst>
          </p:cNvPr>
          <p:cNvSpPr>
            <a:spLocks noGrp="1"/>
          </p:cNvSpPr>
          <p:nvPr>
            <p:ph idx="1"/>
          </p:nvPr>
        </p:nvSpPr>
        <p:spPr/>
        <p:txBody>
          <a:bodyPr/>
          <a:lstStyle/>
          <a:p>
            <a:r>
              <a:rPr lang="en-US" dirty="0"/>
              <a:t>A 1N6284A </a:t>
            </a:r>
            <a:r>
              <a:rPr lang="en-US" dirty="0" err="1"/>
              <a:t>transorb</a:t>
            </a:r>
            <a:r>
              <a:rPr lang="en-US" dirty="0"/>
              <a:t> placed across the 24 volt power lines.</a:t>
            </a:r>
          </a:p>
          <a:p>
            <a:pPr lvl="1"/>
            <a:r>
              <a:rPr lang="en-US" dirty="0"/>
              <a:t>The </a:t>
            </a:r>
            <a:r>
              <a:rPr lang="en-US" dirty="0" err="1"/>
              <a:t>transorb</a:t>
            </a:r>
            <a:r>
              <a:rPr lang="en-US" dirty="0"/>
              <a:t> will </a:t>
            </a:r>
            <a:r>
              <a:rPr lang="en-US" dirty="0" err="1"/>
              <a:t>ingage</a:t>
            </a:r>
            <a:r>
              <a:rPr lang="en-US" dirty="0"/>
              <a:t> if the voltage is greater than  (34.2 - 37.8 ) voltage range</a:t>
            </a:r>
          </a:p>
        </p:txBody>
      </p:sp>
    </p:spTree>
    <p:extLst>
      <p:ext uri="{BB962C8B-B14F-4D97-AF65-F5344CB8AC3E}">
        <p14:creationId xmlns:p14="http://schemas.microsoft.com/office/powerpoint/2010/main" val="82879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A8670-20AE-421C-9445-98B2D632CDF8}"/>
              </a:ext>
            </a:extLst>
          </p:cNvPr>
          <p:cNvSpPr>
            <a:spLocks noGrp="1"/>
          </p:cNvSpPr>
          <p:nvPr>
            <p:ph type="title"/>
          </p:nvPr>
        </p:nvSpPr>
        <p:spPr/>
        <p:txBody>
          <a:bodyPr/>
          <a:lstStyle/>
          <a:p>
            <a:r>
              <a:rPr lang="en-US" dirty="0"/>
              <a:t>Field Connection</a:t>
            </a:r>
          </a:p>
        </p:txBody>
      </p:sp>
      <p:sp>
        <p:nvSpPr>
          <p:cNvPr id="3" name="Content Placeholder 2">
            <a:extLst>
              <a:ext uri="{FF2B5EF4-FFF2-40B4-BE49-F238E27FC236}">
                <a16:creationId xmlns:a16="http://schemas.microsoft.com/office/drawing/2014/main" id="{28095C61-F437-4168-8266-797CDAE17D4C}"/>
              </a:ext>
            </a:extLst>
          </p:cNvPr>
          <p:cNvSpPr>
            <a:spLocks noGrp="1"/>
          </p:cNvSpPr>
          <p:nvPr>
            <p:ph idx="1"/>
          </p:nvPr>
        </p:nvSpPr>
        <p:spPr/>
        <p:txBody>
          <a:bodyPr/>
          <a:lstStyle/>
          <a:p>
            <a:r>
              <a:rPr lang="en-US" dirty="0"/>
              <a:t>The PLC controller will have three wire bundles</a:t>
            </a:r>
          </a:p>
          <a:p>
            <a:pPr lvl="1"/>
            <a:r>
              <a:rPr lang="en-US" dirty="0"/>
              <a:t>7 Wire Bundle containing control and power signals</a:t>
            </a:r>
          </a:p>
          <a:p>
            <a:pPr lvl="1"/>
            <a:r>
              <a:rPr lang="en-US" dirty="0"/>
              <a:t>12 Wire Bundle containing sprinkler inputs 1-11 + common return</a:t>
            </a:r>
          </a:p>
          <a:p>
            <a:pPr lvl="1"/>
            <a:r>
              <a:rPr lang="en-US" dirty="0"/>
              <a:t>12 Wire Bundle containing sprinkler inputs 12-22 + common return</a:t>
            </a:r>
          </a:p>
          <a:p>
            <a:pPr lvl="1"/>
            <a:endParaRPr lang="en-US" dirty="0"/>
          </a:p>
        </p:txBody>
      </p:sp>
    </p:spTree>
    <p:extLst>
      <p:ext uri="{BB962C8B-B14F-4D97-AF65-F5344CB8AC3E}">
        <p14:creationId xmlns:p14="http://schemas.microsoft.com/office/powerpoint/2010/main" val="4090950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6F19-F7B1-42BE-9669-139232E67089}"/>
              </a:ext>
            </a:extLst>
          </p:cNvPr>
          <p:cNvSpPr>
            <a:spLocks noGrp="1"/>
          </p:cNvSpPr>
          <p:nvPr>
            <p:ph type="title"/>
          </p:nvPr>
        </p:nvSpPr>
        <p:spPr/>
        <p:txBody>
          <a:bodyPr/>
          <a:lstStyle/>
          <a:p>
            <a:r>
              <a:rPr lang="en-US" dirty="0"/>
              <a:t>Power and Control Bundle</a:t>
            </a:r>
          </a:p>
        </p:txBody>
      </p:sp>
      <p:sp>
        <p:nvSpPr>
          <p:cNvPr id="3" name="Content Placeholder 2">
            <a:extLst>
              <a:ext uri="{FF2B5EF4-FFF2-40B4-BE49-F238E27FC236}">
                <a16:creationId xmlns:a16="http://schemas.microsoft.com/office/drawing/2014/main" id="{46555566-543C-4074-94F4-A88E275EE052}"/>
              </a:ext>
            </a:extLst>
          </p:cNvPr>
          <p:cNvSpPr>
            <a:spLocks noGrp="1"/>
          </p:cNvSpPr>
          <p:nvPr>
            <p:ph idx="1"/>
          </p:nvPr>
        </p:nvSpPr>
        <p:spPr/>
        <p:txBody>
          <a:bodyPr/>
          <a:lstStyle/>
          <a:p>
            <a:r>
              <a:rPr lang="en-US" dirty="0"/>
              <a:t>The power and control Bundle contains the following lines</a:t>
            </a:r>
          </a:p>
          <a:p>
            <a:pPr lvl="1"/>
            <a:r>
              <a:rPr lang="en-US" dirty="0"/>
              <a:t>Blue – 24 volts</a:t>
            </a:r>
          </a:p>
          <a:p>
            <a:pPr lvl="1"/>
            <a:r>
              <a:rPr lang="en-US" dirty="0"/>
              <a:t>White --24 return</a:t>
            </a:r>
          </a:p>
          <a:p>
            <a:pPr lvl="1"/>
            <a:r>
              <a:rPr lang="en-US" dirty="0"/>
              <a:t>Yellow --Sprinkler Power High</a:t>
            </a:r>
          </a:p>
          <a:p>
            <a:pPr lvl="1"/>
            <a:r>
              <a:rPr lang="en-US" dirty="0"/>
              <a:t>Green – Sprinkler Power Low</a:t>
            </a:r>
          </a:p>
          <a:p>
            <a:pPr lvl="1"/>
            <a:r>
              <a:rPr lang="en-US" dirty="0"/>
              <a:t>Red – RS485 High</a:t>
            </a:r>
          </a:p>
          <a:p>
            <a:pPr lvl="1"/>
            <a:r>
              <a:rPr lang="en-US" dirty="0"/>
              <a:t>Orange – RS485 Low</a:t>
            </a:r>
          </a:p>
          <a:p>
            <a:pPr lvl="1"/>
            <a:r>
              <a:rPr lang="en-US" dirty="0"/>
              <a:t>Black or Brown 485 Ground</a:t>
            </a:r>
          </a:p>
        </p:txBody>
      </p:sp>
    </p:spTree>
    <p:extLst>
      <p:ext uri="{BB962C8B-B14F-4D97-AF65-F5344CB8AC3E}">
        <p14:creationId xmlns:p14="http://schemas.microsoft.com/office/powerpoint/2010/main" val="344789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F923-5277-422D-A743-AB1231ED74AF}"/>
              </a:ext>
            </a:extLst>
          </p:cNvPr>
          <p:cNvSpPr>
            <a:spLocks noGrp="1"/>
          </p:cNvSpPr>
          <p:nvPr>
            <p:ph type="title"/>
          </p:nvPr>
        </p:nvSpPr>
        <p:spPr/>
        <p:txBody>
          <a:bodyPr/>
          <a:lstStyle/>
          <a:p>
            <a:r>
              <a:rPr lang="en-US" dirty="0"/>
              <a:t>Connection – Match Colors of Controller Box with Field Cable</a:t>
            </a:r>
          </a:p>
        </p:txBody>
      </p:sp>
      <p:pic>
        <p:nvPicPr>
          <p:cNvPr id="4" name="Picture 6">
            <a:extLst>
              <a:ext uri="{FF2B5EF4-FFF2-40B4-BE49-F238E27FC236}">
                <a16:creationId xmlns:a16="http://schemas.microsoft.com/office/drawing/2014/main" id="{6B8D53E5-EB95-4362-B77E-A3B1082EE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344" y="2409825"/>
            <a:ext cx="2832100"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a:extLst>
              <a:ext uri="{FF2B5EF4-FFF2-40B4-BE49-F238E27FC236}">
                <a16:creationId xmlns:a16="http://schemas.microsoft.com/office/drawing/2014/main" id="{32AF760C-5754-4655-9ED5-FFC1B1A4447F}"/>
              </a:ext>
            </a:extLst>
          </p:cNvPr>
          <p:cNvSpPr txBox="1">
            <a:spLocks noChangeArrowheads="1"/>
          </p:cNvSpPr>
          <p:nvPr/>
        </p:nvSpPr>
        <p:spPr bwMode="auto">
          <a:xfrm>
            <a:off x="2141537" y="2604294"/>
            <a:ext cx="14398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t>Sprinkler</a:t>
            </a:r>
          </a:p>
          <a:p>
            <a:pPr eaLnBrk="1" hangingPunct="1"/>
            <a:r>
              <a:rPr lang="en-US" altLang="en-US" dirty="0"/>
              <a:t>Wire</a:t>
            </a:r>
          </a:p>
          <a:p>
            <a:pPr eaLnBrk="1" hangingPunct="1"/>
            <a:r>
              <a:rPr lang="en-US" altLang="en-US" dirty="0"/>
              <a:t>Provides</a:t>
            </a:r>
          </a:p>
          <a:p>
            <a:pPr eaLnBrk="1" hangingPunct="1"/>
            <a:r>
              <a:rPr lang="en-US" altLang="en-US" dirty="0"/>
              <a:t>The power</a:t>
            </a:r>
          </a:p>
          <a:p>
            <a:pPr eaLnBrk="1" hangingPunct="1"/>
            <a:r>
              <a:rPr lang="en-US" altLang="en-US" dirty="0"/>
              <a:t>And RS485</a:t>
            </a:r>
          </a:p>
          <a:p>
            <a:pPr eaLnBrk="1" hangingPunct="1"/>
            <a:r>
              <a:rPr lang="en-US" altLang="en-US" dirty="0"/>
              <a:t>Links to Units</a:t>
            </a:r>
          </a:p>
          <a:p>
            <a:pPr eaLnBrk="1" hangingPunct="1"/>
            <a:endParaRPr lang="en-US" altLang="en-US" dirty="0"/>
          </a:p>
        </p:txBody>
      </p:sp>
    </p:spTree>
    <p:extLst>
      <p:ext uri="{BB962C8B-B14F-4D97-AF65-F5344CB8AC3E}">
        <p14:creationId xmlns:p14="http://schemas.microsoft.com/office/powerpoint/2010/main" val="3040150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B007-7EA1-453F-9CDF-DE9B66ADD58F}"/>
              </a:ext>
            </a:extLst>
          </p:cNvPr>
          <p:cNvSpPr>
            <a:spLocks noGrp="1"/>
          </p:cNvSpPr>
          <p:nvPr>
            <p:ph type="title"/>
          </p:nvPr>
        </p:nvSpPr>
        <p:spPr/>
        <p:txBody>
          <a:bodyPr/>
          <a:lstStyle/>
          <a:p>
            <a:r>
              <a:rPr lang="en-US" dirty="0"/>
              <a:t>Sprinkler Cables</a:t>
            </a:r>
          </a:p>
        </p:txBody>
      </p:sp>
      <p:pic>
        <p:nvPicPr>
          <p:cNvPr id="7" name="Picture Placeholder 6">
            <a:extLst>
              <a:ext uri="{FF2B5EF4-FFF2-40B4-BE49-F238E27FC236}">
                <a16:creationId xmlns:a16="http://schemas.microsoft.com/office/drawing/2014/main" id="{32F2002A-4BC3-47DD-99F5-8893580C457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792" r="27792"/>
          <a:stretch>
            <a:fillRect/>
          </a:stretch>
        </p:blipFill>
        <p:spPr>
          <a:xfrm rot="5400000">
            <a:off x="5832475" y="338138"/>
            <a:ext cx="4873625" cy="6172200"/>
          </a:xfrm>
        </p:spPr>
      </p:pic>
      <p:sp>
        <p:nvSpPr>
          <p:cNvPr id="5" name="Text Placeholder 4">
            <a:extLst>
              <a:ext uri="{FF2B5EF4-FFF2-40B4-BE49-F238E27FC236}">
                <a16:creationId xmlns:a16="http://schemas.microsoft.com/office/drawing/2014/main" id="{1ACD6480-8156-405C-B2EB-23284E0B902F}"/>
              </a:ext>
            </a:extLst>
          </p:cNvPr>
          <p:cNvSpPr>
            <a:spLocks noGrp="1"/>
          </p:cNvSpPr>
          <p:nvPr>
            <p:ph type="body" sz="half" idx="2"/>
          </p:nvPr>
        </p:nvSpPr>
        <p:spPr/>
        <p:txBody>
          <a:bodyPr/>
          <a:lstStyle/>
          <a:p>
            <a:r>
              <a:rPr lang="en-US" dirty="0"/>
              <a:t>The sprinkler inputs are referenced by cable connector, connector 1  (1-11) and connector 2 (12-22)</a:t>
            </a:r>
          </a:p>
          <a:p>
            <a:endParaRPr lang="en-US" dirty="0"/>
          </a:p>
          <a:p>
            <a:r>
              <a:rPr lang="en-US" dirty="0"/>
              <a:t>The white wire in the cable is the sprinkler power return.  The next wire after the white wire is either sprinkler #1 or #22.</a:t>
            </a:r>
          </a:p>
          <a:p>
            <a:endParaRPr lang="en-US" dirty="0"/>
          </a:p>
          <a:p>
            <a:r>
              <a:rPr lang="en-US" dirty="0"/>
              <a:t>Inputs Numbers can be determined based upon counting from the white wire</a:t>
            </a:r>
          </a:p>
          <a:p>
            <a:endParaRPr lang="en-US" dirty="0"/>
          </a:p>
        </p:txBody>
      </p:sp>
    </p:spTree>
    <p:extLst>
      <p:ext uri="{BB962C8B-B14F-4D97-AF65-F5344CB8AC3E}">
        <p14:creationId xmlns:p14="http://schemas.microsoft.com/office/powerpoint/2010/main" val="392091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F38D-86E9-4E8B-A0DA-916A54416026}"/>
              </a:ext>
            </a:extLst>
          </p:cNvPr>
          <p:cNvSpPr>
            <a:spLocks noGrp="1"/>
          </p:cNvSpPr>
          <p:nvPr>
            <p:ph type="title"/>
          </p:nvPr>
        </p:nvSpPr>
        <p:spPr/>
        <p:txBody>
          <a:bodyPr/>
          <a:lstStyle/>
          <a:p>
            <a:r>
              <a:rPr lang="en-US" dirty="0"/>
              <a:t>Irrigation Controller Design</a:t>
            </a:r>
          </a:p>
        </p:txBody>
      </p:sp>
      <p:sp>
        <p:nvSpPr>
          <p:cNvPr id="3" name="Content Placeholder 2">
            <a:extLst>
              <a:ext uri="{FF2B5EF4-FFF2-40B4-BE49-F238E27FC236}">
                <a16:creationId xmlns:a16="http://schemas.microsoft.com/office/drawing/2014/main" id="{BB24C36A-BC65-4A06-B8B2-E24BE5F8AABC}"/>
              </a:ext>
            </a:extLst>
          </p:cNvPr>
          <p:cNvSpPr>
            <a:spLocks noGrp="1"/>
          </p:cNvSpPr>
          <p:nvPr>
            <p:ph idx="1"/>
          </p:nvPr>
        </p:nvSpPr>
        <p:spPr/>
        <p:txBody>
          <a:bodyPr/>
          <a:lstStyle/>
          <a:p>
            <a:pPr marL="514350" indent="-514350">
              <a:buFont typeface="+mj-lt"/>
              <a:buAutoNum type="arabicPeriod"/>
            </a:pPr>
            <a:r>
              <a:rPr lang="en-US" dirty="0"/>
              <a:t>Enclosure Design is described in Appendix A</a:t>
            </a:r>
          </a:p>
          <a:p>
            <a:pPr marL="514350" indent="-514350">
              <a:buFont typeface="+mj-lt"/>
              <a:buAutoNum type="arabicPeriod"/>
            </a:pPr>
            <a:r>
              <a:rPr lang="en-US" dirty="0"/>
              <a:t>24 Volt inputs are designed in Appendix B</a:t>
            </a:r>
          </a:p>
          <a:p>
            <a:pPr marL="514350" indent="-514350">
              <a:buFont typeface="+mj-lt"/>
              <a:buAutoNum type="arabicPeriod"/>
            </a:pPr>
            <a:r>
              <a:rPr lang="en-US" dirty="0"/>
              <a:t>Relay Drive capability is described in Appendix C</a:t>
            </a:r>
          </a:p>
          <a:p>
            <a:pPr marL="514350" indent="-514350">
              <a:buFont typeface="+mj-lt"/>
              <a:buAutoNum type="arabicPeriod"/>
            </a:pPr>
            <a:r>
              <a:rPr lang="en-US" dirty="0"/>
              <a:t>Wiring Consideration is described in Appendix D</a:t>
            </a:r>
          </a:p>
          <a:p>
            <a:pPr marL="514350" indent="-514350">
              <a:buFont typeface="+mj-lt"/>
              <a:buAutoNum type="arabicPeriod"/>
            </a:pPr>
            <a:r>
              <a:rPr lang="en-US" dirty="0"/>
              <a:t>RS485 Implementation is described in Appendix E</a:t>
            </a:r>
          </a:p>
          <a:p>
            <a:pPr marL="514350" indent="-514350">
              <a:buFont typeface="+mj-lt"/>
              <a:buAutoNum type="arabicPeriod"/>
            </a:pPr>
            <a:r>
              <a:rPr lang="en-US" dirty="0"/>
              <a:t>Lightning Protection Appendix F</a:t>
            </a:r>
          </a:p>
        </p:txBody>
      </p:sp>
    </p:spTree>
    <p:extLst>
      <p:ext uri="{BB962C8B-B14F-4D97-AF65-F5344CB8AC3E}">
        <p14:creationId xmlns:p14="http://schemas.microsoft.com/office/powerpoint/2010/main" val="278079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7270-7E2F-42F5-9BB7-5E3CE8CD5546}"/>
              </a:ext>
            </a:extLst>
          </p:cNvPr>
          <p:cNvSpPr>
            <a:spLocks noGrp="1"/>
          </p:cNvSpPr>
          <p:nvPr>
            <p:ph type="title"/>
          </p:nvPr>
        </p:nvSpPr>
        <p:spPr/>
        <p:txBody>
          <a:bodyPr/>
          <a:lstStyle/>
          <a:p>
            <a:r>
              <a:rPr lang="en-US" dirty="0"/>
              <a:t>Appendix A Enclosure Design</a:t>
            </a:r>
          </a:p>
        </p:txBody>
      </p:sp>
      <p:sp>
        <p:nvSpPr>
          <p:cNvPr id="3" name="Content Placeholder 2">
            <a:extLst>
              <a:ext uri="{FF2B5EF4-FFF2-40B4-BE49-F238E27FC236}">
                <a16:creationId xmlns:a16="http://schemas.microsoft.com/office/drawing/2014/main" id="{C87A117A-321E-4953-9183-F062A13BCCA9}"/>
              </a:ext>
            </a:extLst>
          </p:cNvPr>
          <p:cNvSpPr>
            <a:spLocks noGrp="1"/>
          </p:cNvSpPr>
          <p:nvPr>
            <p:ph idx="1"/>
          </p:nvPr>
        </p:nvSpPr>
        <p:spPr>
          <a:xfrm>
            <a:off x="838200" y="1825625"/>
            <a:ext cx="10515600" cy="1069040"/>
          </a:xfrm>
        </p:spPr>
        <p:txBody>
          <a:bodyPr/>
          <a:lstStyle/>
          <a:p>
            <a:r>
              <a:rPr lang="en-US" dirty="0"/>
              <a:t>Outdoor Electrical Load Center Boxes are used as shown below.</a:t>
            </a:r>
          </a:p>
          <a:p>
            <a:r>
              <a:rPr lang="en-US" dirty="0"/>
              <a:t>The Insides of the Load Center Box is removed</a:t>
            </a:r>
          </a:p>
        </p:txBody>
      </p:sp>
      <p:pic>
        <p:nvPicPr>
          <p:cNvPr id="4" name="Picture 4">
            <a:extLst>
              <a:ext uri="{FF2B5EF4-FFF2-40B4-BE49-F238E27FC236}">
                <a16:creationId xmlns:a16="http://schemas.microsoft.com/office/drawing/2014/main" id="{E496A871-71DA-4E65-8A2A-857DC4A34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3575" y="3096420"/>
            <a:ext cx="3340101"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5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28A1-FE8D-4890-A05D-1378CF812F51}"/>
              </a:ext>
            </a:extLst>
          </p:cNvPr>
          <p:cNvSpPr>
            <a:spLocks noGrp="1"/>
          </p:cNvSpPr>
          <p:nvPr>
            <p:ph type="title"/>
          </p:nvPr>
        </p:nvSpPr>
        <p:spPr/>
        <p:txBody>
          <a:bodyPr/>
          <a:lstStyle/>
          <a:p>
            <a:r>
              <a:rPr lang="en-US" dirty="0"/>
              <a:t>Enclosure Design Continued</a:t>
            </a:r>
          </a:p>
        </p:txBody>
      </p:sp>
      <p:sp>
        <p:nvSpPr>
          <p:cNvPr id="3" name="Content Placeholder 2">
            <a:extLst>
              <a:ext uri="{FF2B5EF4-FFF2-40B4-BE49-F238E27FC236}">
                <a16:creationId xmlns:a16="http://schemas.microsoft.com/office/drawing/2014/main" id="{6DFC048B-60F1-4E6B-8884-C0165D4F8FC0}"/>
              </a:ext>
            </a:extLst>
          </p:cNvPr>
          <p:cNvSpPr>
            <a:spLocks noGrp="1"/>
          </p:cNvSpPr>
          <p:nvPr>
            <p:ph idx="1"/>
          </p:nvPr>
        </p:nvSpPr>
        <p:spPr>
          <a:xfrm>
            <a:off x="838200" y="1825625"/>
            <a:ext cx="10515600" cy="968063"/>
          </a:xfrm>
        </p:spPr>
        <p:txBody>
          <a:bodyPr/>
          <a:lstStyle/>
          <a:p>
            <a:r>
              <a:rPr lang="en-US" dirty="0"/>
              <a:t>A 10- 15 degree lower temperature in summer is possible if the enclosure is painted white.</a:t>
            </a:r>
          </a:p>
        </p:txBody>
      </p:sp>
      <p:pic>
        <p:nvPicPr>
          <p:cNvPr id="5" name="Picture 4">
            <a:extLst>
              <a:ext uri="{FF2B5EF4-FFF2-40B4-BE49-F238E27FC236}">
                <a16:creationId xmlns:a16="http://schemas.microsoft.com/office/drawing/2014/main" id="{D9154D5A-7E53-4416-8A6A-985AB5B2B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34122" y="3469328"/>
            <a:ext cx="3484880" cy="2133601"/>
          </a:xfrm>
          <a:prstGeom prst="rect">
            <a:avLst/>
          </a:prstGeom>
        </p:spPr>
      </p:pic>
    </p:spTree>
    <p:extLst>
      <p:ext uri="{BB962C8B-B14F-4D97-AF65-F5344CB8AC3E}">
        <p14:creationId xmlns:p14="http://schemas.microsoft.com/office/powerpoint/2010/main" val="2046359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2726</TotalTime>
  <Words>693</Words>
  <Application>Microsoft Office PowerPoint</Application>
  <PresentationFormat>Widescreen</PresentationFormat>
  <Paragraphs>93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PLC Irrigation Controller</vt:lpstr>
      <vt:lpstr>PLC Irrigation Controller Description</vt:lpstr>
      <vt:lpstr>Field Connection</vt:lpstr>
      <vt:lpstr>Power and Control Bundle</vt:lpstr>
      <vt:lpstr>Connection – Match Colors of Controller Box with Field Cable</vt:lpstr>
      <vt:lpstr>Sprinkler Cables</vt:lpstr>
      <vt:lpstr>Irrigation Controller Design</vt:lpstr>
      <vt:lpstr>Appendix A Enclosure Design</vt:lpstr>
      <vt:lpstr>Enclosure Design Continued</vt:lpstr>
      <vt:lpstr>Enclosure Design has proven resilient</vt:lpstr>
      <vt:lpstr>Enclosure Design Continued</vt:lpstr>
      <vt:lpstr>Enclosure Design Continued</vt:lpstr>
      <vt:lpstr>Populate Components on Din Rail</vt:lpstr>
      <vt:lpstr>Appendix B PLC Input Design</vt:lpstr>
      <vt:lpstr>Ideal Arrangement For Inputs</vt:lpstr>
      <vt:lpstr>Actual Implementation for Inputs Extra 24 volt power supply would take an Extra Two Wires</vt:lpstr>
      <vt:lpstr>Wiring of The PLC Inputs. Devices pull to ground</vt:lpstr>
      <vt:lpstr>Catches pulses on order of 10000 Hz opto isolators limit  </vt:lpstr>
      <vt:lpstr>Appendix C Relay Drive Considerations</vt:lpstr>
      <vt:lpstr>Relay Output Considerations</vt:lpstr>
      <vt:lpstr>To Add Additional Relay Protection  The following Terminal Block was added</vt:lpstr>
      <vt:lpstr>Wiring Considerations</vt:lpstr>
      <vt:lpstr>Appendix E RS-485 Considerations</vt:lpstr>
      <vt:lpstr>Appendix F. Lighting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PLC Irrigation Controller</dc:title>
  <dc:creator>Glenn Edgar</dc:creator>
  <cp:lastModifiedBy>Glenn Edgar</cp:lastModifiedBy>
  <cp:revision>31</cp:revision>
  <dcterms:created xsi:type="dcterms:W3CDTF">2018-02-18T17:01:15Z</dcterms:created>
  <dcterms:modified xsi:type="dcterms:W3CDTF">2018-02-20T14:28:05Z</dcterms:modified>
</cp:coreProperties>
</file>